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embeddedFontLst>
    <p:embeddedFont>
      <p:font typeface="Roboto"/>
      <p:regular r:id="rId50"/>
      <p:bold r:id="rId51"/>
      <p:italic r:id="rId52"/>
      <p:boldItalic r:id="rId53"/>
    </p:embeddedFont>
    <p:embeddedFont>
      <p:font typeface="Amatic SC"/>
      <p:regular r:id="rId54"/>
      <p:bold r:id="rId55"/>
    </p:embeddedFont>
    <p:embeddedFont>
      <p:font typeface="Source Code Pro"/>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Greg Hilsto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6.xml"/><Relationship Id="rId55" Type="http://schemas.openxmlformats.org/officeDocument/2006/relationships/font" Target="fonts/AmaticSC-bold.fntdata"/><Relationship Id="rId10" Type="http://schemas.openxmlformats.org/officeDocument/2006/relationships/slide" Target="slides/slide5.xml"/><Relationship Id="rId54" Type="http://schemas.openxmlformats.org/officeDocument/2006/relationships/font" Target="fonts/AmaticSC-regular.fntdata"/><Relationship Id="rId13" Type="http://schemas.openxmlformats.org/officeDocument/2006/relationships/slide" Target="slides/slide8.xml"/><Relationship Id="rId57" Type="http://schemas.openxmlformats.org/officeDocument/2006/relationships/font" Target="fonts/SourceCodePro-bold.fntdata"/><Relationship Id="rId12" Type="http://schemas.openxmlformats.org/officeDocument/2006/relationships/slide" Target="slides/slide7.xml"/><Relationship Id="rId56" Type="http://schemas.openxmlformats.org/officeDocument/2006/relationships/font" Target="fonts/SourceCodePro-regular.fntdata"/><Relationship Id="rId15" Type="http://schemas.openxmlformats.org/officeDocument/2006/relationships/slide" Target="slides/slide10.xml"/><Relationship Id="rId59" Type="http://schemas.openxmlformats.org/officeDocument/2006/relationships/font" Target="fonts/SourceCodePro-boldItalic.fntdata"/><Relationship Id="rId14" Type="http://schemas.openxmlformats.org/officeDocument/2006/relationships/slide" Target="slides/slide9.xml"/><Relationship Id="rId58" Type="http://schemas.openxmlformats.org/officeDocument/2006/relationships/font" Target="fonts/SourceCodePr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2-12T14:16:13.866">
    <p:pos x="6000" y="0"/>
    <p:text>Still want to do some live coding?</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52bc7c7e2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52bc7c7e2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52bc7c7e22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52bc7c7e22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7d5bd9ea5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7d5bd9ea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7d5bd9ea5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7d5bd9ea5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30d117e07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0d117e07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31d8db2d3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1d8db2d3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31de50501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1de50501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31de50501a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1de50501a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do this in my Playground’s code and then Kprow’s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31d8db2d3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1d8db2d3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31d8db2d3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1d8db2d3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3288422e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288422e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31d8db2d3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1d8db2d3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31d8db2d3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1d8db2d3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31d8db2d3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1d8db2d3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31d8db2d3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1d8db2d3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31d8db2d35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1d8db2d35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31d8db2d3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1d8db2d3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31d8db2d3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1d8db2d3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31d8db2d35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1d8db2d35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31d8db2d35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1d8db2d35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31d8db2d35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1d8db2d35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3288422e9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288422e9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31d8db2d35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1d8db2d35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31d8db2d35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1d8db2d35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31d8db2d35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1d8db2d35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31d8db2d35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1d8db2d35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Start at 1:10</a:t>
            </a:r>
            <a:endParaRPr sz="1400"/>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31e15f6ec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1e15f6ec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 at 1:10</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7da3f01f1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7da3f01f1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31e15f6ec9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1e15f6ec9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31e15f6ec9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1e15f6ec9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31e15f6ec9_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1e15f6ec9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7da3f01f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7da3f01f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3288422e9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288422e9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7da3f01f1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7da3f01f1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31e15f6ec9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1e15f6ec9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7da3f01f1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7da3f01f1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7d5bd9ea5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7d5bd9ea5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31e15f6ec9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1e15f6ec9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31d5c3587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1d5c3587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31d5c3587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1d5c3587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31d5c3587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1d5c3587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31d5c358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1d5c358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3288422e9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288422e9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 Questions: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Who has written software before?</a:t>
            </a:r>
            <a:endParaRPr/>
          </a:p>
          <a:p>
            <a:pPr indent="-298450" lvl="0" marL="457200" rtl="0" algn="l">
              <a:spcBef>
                <a:spcPts val="0"/>
              </a:spcBef>
              <a:spcAft>
                <a:spcPts val="0"/>
              </a:spcAft>
              <a:buSzPts val="1100"/>
              <a:buChar char="●"/>
            </a:pPr>
            <a:r>
              <a:rPr lang="en"/>
              <a:t>What languages have you used or heard of?</a:t>
            </a:r>
            <a:endParaRPr/>
          </a:p>
          <a:p>
            <a:pPr indent="-298450" lvl="0" marL="457200" rtl="0" algn="l">
              <a:spcBef>
                <a:spcPts val="0"/>
              </a:spcBef>
              <a:spcAft>
                <a:spcPts val="0"/>
              </a:spcAft>
              <a:buSzPts val="1100"/>
              <a:buChar char="●"/>
            </a:pPr>
            <a:r>
              <a:rPr lang="en"/>
              <a:t>Does anyone here plan on studying software engineering or computer science?</a:t>
            </a:r>
            <a:endParaRPr/>
          </a:p>
          <a:p>
            <a:pPr indent="-298450" lvl="0" marL="457200" rtl="0" algn="l">
              <a:spcBef>
                <a:spcPts val="0"/>
              </a:spcBef>
              <a:spcAft>
                <a:spcPts val="0"/>
              </a:spcAft>
              <a:buSzPts val="1100"/>
              <a:buChar char="●"/>
            </a:pPr>
            <a:r>
              <a:rPr lang="en"/>
              <a:t>How many have Android?</a:t>
            </a:r>
            <a:endParaRPr/>
          </a:p>
          <a:p>
            <a:pPr indent="-298450" lvl="0" marL="457200" rtl="0" algn="l">
              <a:spcBef>
                <a:spcPts val="0"/>
              </a:spcBef>
              <a:spcAft>
                <a:spcPts val="0"/>
              </a:spcAft>
              <a:buSzPts val="1100"/>
              <a:buChar char="●"/>
            </a:pPr>
            <a:r>
              <a:rPr lang="en"/>
              <a:t>How many have an Apple device?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23.png"/><Relationship Id="rId5" Type="http://schemas.openxmlformats.org/officeDocument/2006/relationships/image" Target="../media/image5.png"/><Relationship Id="rId6" Type="http://schemas.openxmlformats.org/officeDocument/2006/relationships/image" Target="../media/image49.png"/><Relationship Id="rId7" Type="http://schemas.openxmlformats.org/officeDocument/2006/relationships/image" Target="../media/image14.png"/><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goo.gl/eZhkw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hyperlink" Target="https://greghilston.github.io/game-of-life/index.html?autoplay=0&amp;trail=0&amp;grid=1&amp;colors=3&amp;zoom=1&amp;s=%5B%7B%2222%22:%5B47,48%5D%7D,%7B%2223%22:%5B47,48%5D%7D%5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hyperlink" Target="https://greghilston.github.io/game-of-life/index.html?autoplay=0&amp;trail=0&amp;grid=1&amp;colors=3&amp;zoom=1&amp;s=%5B%7B%2222%22:%5B47,48%5D%7D,%7B%2223%22:%5B46,49%5D%7D,%7B%2224%22:%5B47,48%5D%7D%5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hyperlink" Target="https://greghilston.github.io/game-of-life/index.html?autoplay=0&amp;trail=0&amp;grid=1&amp;colors=3&amp;zoom=1&amp;s=%5B%7B%2222%22:%5B47,48%5D%7D,%7B%2223%22:%5B46,49%5D%7D,%7B%2224%22:%5B47,49%5D%7D,%7B%2225%22:%5B48%5D%7D%5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hyperlink" Target="https://greghilston.github.io/game-of-life/index.html?autoplay=0&amp;trail=0&amp;grid=1&amp;colors=3&amp;zoom=1&amp;s=%5B%7B%2221%22:%5B46,47%5D%7D,%7B%2222%22:%5B46,48%5D%7D,%7B%2223%22:%5B47%5D%7D%5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hyperlink" Target="https://greghilston.github.io/game-of-life/index.html?autoplay=0&amp;trail=0&amp;grid=1&amp;colors=3&amp;zoom=1&amp;s=%5B%7B%2221%22:%5B47%5D%7D,%7B%2222%22:%5B46,48%5D%7D,%7B%2223%22:%5B47%5D%7D%5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gif"/><Relationship Id="rId4" Type="http://schemas.openxmlformats.org/officeDocument/2006/relationships/hyperlink" Target="https://greghilston.github.io/game-of-life/index.html?autoplay=0&amp;trail=0&amp;grid=1&amp;colors=3&amp;zoom=1&amp;s=%5B%7B%2220%22:%5B49%5D%7D,%7B%2221%22:%5B49%5D%7D,%7B%2222%22:%5B49%5D%7D%5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gif"/><Relationship Id="rId4" Type="http://schemas.openxmlformats.org/officeDocument/2006/relationships/hyperlink" Target="https://greghilston.github.io/game-of-life/index.html?autoplay=0&amp;trail=0&amp;grid=1&amp;colors=3&amp;zoom=1&amp;s=%5B%7B%2223%22:%5B43,44,45%5D%7D,%7B%2224%22:%5B42,43,44%5D%7D%5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gif"/><Relationship Id="rId4" Type="http://schemas.openxmlformats.org/officeDocument/2006/relationships/hyperlink" Target="https://greghilston.github.io/game-of-life/index.html?autoplay=0&amp;trail=0&amp;grid=1&amp;colors=3&amp;zoom=1&amp;s=%5B%7B%2222%22:%5B39,40%5D%7D,%7B%2223%22:%5B39,40%5D%7D,%7B%2224%22:%5B41,42%5D%7D,%7B%2225%22:%5B41,42%5D%7D%5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2.gif"/><Relationship Id="rId4" Type="http://schemas.openxmlformats.org/officeDocument/2006/relationships/hyperlink" Target="https://greghilston.github.io/game-of-life/index.html?autoplay=0&amp;trail=0&amp;grid=1&amp;colors=3&amp;zoom=1&amp;s=%5B%7B%2218%22:%5B34,35,36,40,41,42%5D%7D,%7B%2220%22:%5B32,37,39,44%5D%7D,%7B%2221%22:%5B32,37,39,44%5D%7D,%7B%2222%22:%5B32,37,39,44%5D%7D,%7B%2223%22:%5B34,35,36,40,41,42%5D%7D,%7B%2225%22:%5B34,35,36,40,41,42%5D%7D,%7B%2226%22:%5B32,37,39,44%5D%7D,%7B%2227%22:%5B32,37,39,44%5D%7D,%7B%2228%22:%5B32,37,39,44%5D%7D,%7B%2230%22:%5B34,35,36,40,41,42%5D%7D%5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gif"/><Relationship Id="rId4" Type="http://schemas.openxmlformats.org/officeDocument/2006/relationships/hyperlink" Target="https://greghilston.github.io/game-of-life/index.html?autoplay=0&amp;trail=0&amp;grid=1&amp;colors=3&amp;zoom=1&amp;s=%5B%7B%2221%22:%5B43,44,45%5D%7D,%7B%2222%22:%5B43,45%5D%7D,%7B%2223%22:%5B43,44,45%5D%7D,%7B%2224%22:%5B43,44,45%5D%7D,%7B%2225%22:%5B43,44,45%5D%7D,%7B%2226%22:%5B43,44,45%5D%7D,%7B%2227%22:%5B43,45%5D%7D,%7B%2228%22:%5B43,44,45%5D%7D%5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6.gif"/><Relationship Id="rId4" Type="http://schemas.openxmlformats.org/officeDocument/2006/relationships/hyperlink" Target="https://greghilston.github.io/game-of-life/index.html?autoplay=0&amp;trail=0&amp;grid=1&amp;colors=3&amp;zoom=1&amp;s=%5B%7B%2217%22:%5B48%5D%7D,%7B%2218%22:%5B46,48%5D%7D,%7B%2219%22:%5B47,48%5D%7D%5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gif"/><Relationship Id="rId4" Type="http://schemas.openxmlformats.org/officeDocument/2006/relationships/hyperlink" Target="https://greghilston.github.io/game-of-life/index.html?autoplay=0&amp;trail=0&amp;grid=1&amp;colors=3&amp;zoom=1&amp;s=%5B%7B%2219%22:%5B50,53%5D%7D,%7B%2220%22:%5B54%5D%7D,%7B%2221%22:%5B50,54%5D%7D,%7B%2222%22:%5B51,52,53,54%5D%7D%5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greghilston.github.io/game-of-life/index.html?autoplay=0&amp;trail=0&amp;grid=1&amp;colors=1&amp;zoom=1&amp;s=%5B%7B%2214%22:%5B44,45,46,47%5D%7D,%7B%2215%22:%5B44,47%5D%7D,%7B%2216%22:%5B43,44,45,46,47,48%5D%7D,%7B%2219%22:%5B42,45,46,49%5D%7D,%7B%2220%22:%5B42,44,45,46,47,49%5D%7D,%7B%2221%22:%5B42,44,47,49%5D%7D,%7B%2224%22:%5B45,46%5D%7D,%7B%2225%22:%5B45,46%5D%7D%5D" TargetMode="External"/><Relationship Id="rId4" Type="http://schemas.openxmlformats.org/officeDocument/2006/relationships/image" Target="../media/image3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greghilston.github.io/game-of-life/index.html?autoplay=0&amp;trail=0&amp;grid=1&amp;colors=3&amp;zoom=1&amp;s=%5B%7B%2210%22:%5B43%5D%7D,%7B%2211%22:%5B41,43,85,86%5D%7D,%7B%2212%22:%5B31,32,39,40,85,86%5D%7D,%7B%2213%22:%5B30,34,39,40%5D%7D,%7B%2214%22:%5B18,19,29,35,39,40%5D%7D,%7B%2215%22:%5B18,19,29,33,35,36,41,43%5D%7D,%7B%2216%22:%5B29,35,43%5D%7D,%7B%2217%22:%5B30,34%5D%7D,%7B%2218%22:%5B31,32%5D%7D%5D" TargetMode="External"/><Relationship Id="rId4" Type="http://schemas.openxmlformats.org/officeDocument/2006/relationships/image" Target="../media/image30.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www.youtube.com/watch?v=xP5-iIeKXE8" TargetMode="Externa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www.youtube.com/watch?v=C2vgICfQawE" TargetMode="External"/><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www.youtube.com/watch?v=jaoSzCfa9OM" TargetMode="Externa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www.youtube.com/watch?v=XKSRuG0Jx8Y" TargetMode="Externa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www.youtube.com/watch?v=Ipi40cb_RsI" TargetMode="External"/><Relationship Id="rId4"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www.youtube.com/watch?v=qv6UVOQ0F44" TargetMode="External"/><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www.youtube.com/watch?v=X3x7BlLgS-4" TargetMode="External"/><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www.youtube.com/watch?v=Lu56xVlZ40M" TargetMode="External"/><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www.youtube.com/watch?v=r_It_X7v-1E" TargetMode="Externa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www.youtube.com/watch?v=75k8sqh5tfQ" TargetMode="External"/><Relationship Id="rId4"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www.youtube.com/watch?v=ZZuD6iUe3Pc" TargetMode="External"/><Relationship Id="rId4"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www.youtube.com/watch?v=WUXq7GYH62Y" TargetMode="External"/><Relationship Id="rId4" Type="http://schemas.openxmlformats.org/officeDocument/2006/relationships/image" Target="../media/image4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8.png"/><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“Game of Life”</a:t>
            </a:r>
            <a:endParaRPr/>
          </a:p>
        </p:txBody>
      </p:sp>
      <p:sp>
        <p:nvSpPr>
          <p:cNvPr id="57" name="Google Shape;57;p13"/>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Andrew &amp; Grehg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2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People thinK I do</a:t>
            </a:r>
            <a:endParaRPr/>
          </a:p>
        </p:txBody>
      </p:sp>
      <p:sp>
        <p:nvSpPr>
          <p:cNvPr id="111" name="Google Shape;111;p2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2" name="Google Shape;112;p22"/>
          <p:cNvPicPr preferRelativeResize="0"/>
          <p:nvPr/>
        </p:nvPicPr>
        <p:blipFill>
          <a:blip r:embed="rId3">
            <a:alphaModFix/>
          </a:blip>
          <a:stretch>
            <a:fillRect/>
          </a:stretch>
        </p:blipFill>
        <p:spPr>
          <a:xfrm>
            <a:off x="0" y="1093850"/>
            <a:ext cx="9144000" cy="40496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 actually DO</a:t>
            </a:r>
            <a:endParaRPr/>
          </a:p>
        </p:txBody>
      </p:sp>
      <p:sp>
        <p:nvSpPr>
          <p:cNvPr id="118" name="Google Shape;118;p23"/>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9" name="Google Shape;119;p23"/>
          <p:cNvPicPr preferRelativeResize="0"/>
          <p:nvPr/>
        </p:nvPicPr>
        <p:blipFill>
          <a:blip r:embed="rId3">
            <a:alphaModFix/>
          </a:blip>
          <a:stretch>
            <a:fillRect/>
          </a:stretch>
        </p:blipFill>
        <p:spPr>
          <a:xfrm>
            <a:off x="781777" y="956450"/>
            <a:ext cx="6509318" cy="4049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 - What Everyone Thinks I do</a:t>
            </a:r>
            <a:endParaRPr/>
          </a:p>
        </p:txBody>
      </p:sp>
      <p:sp>
        <p:nvSpPr>
          <p:cNvPr id="125" name="Google Shape;125;p2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6" name="Google Shape;126;p24"/>
          <p:cNvPicPr preferRelativeResize="0"/>
          <p:nvPr/>
        </p:nvPicPr>
        <p:blipFill>
          <a:blip r:embed="rId3">
            <a:alphaModFix/>
          </a:blip>
          <a:stretch>
            <a:fillRect/>
          </a:stretch>
        </p:blipFill>
        <p:spPr>
          <a:xfrm>
            <a:off x="311700" y="1228675"/>
            <a:ext cx="1454400" cy="1454400"/>
          </a:xfrm>
          <a:prstGeom prst="rect">
            <a:avLst/>
          </a:prstGeom>
          <a:noFill/>
          <a:ln>
            <a:noFill/>
          </a:ln>
        </p:spPr>
      </p:pic>
      <p:pic>
        <p:nvPicPr>
          <p:cNvPr id="127" name="Google Shape;127;p24"/>
          <p:cNvPicPr preferRelativeResize="0"/>
          <p:nvPr/>
        </p:nvPicPr>
        <p:blipFill>
          <a:blip r:embed="rId4">
            <a:alphaModFix/>
          </a:blip>
          <a:stretch>
            <a:fillRect/>
          </a:stretch>
        </p:blipFill>
        <p:spPr>
          <a:xfrm>
            <a:off x="1722850" y="1228675"/>
            <a:ext cx="2000250" cy="2286000"/>
          </a:xfrm>
          <a:prstGeom prst="rect">
            <a:avLst/>
          </a:prstGeom>
          <a:noFill/>
          <a:ln>
            <a:noFill/>
          </a:ln>
        </p:spPr>
      </p:pic>
      <p:pic>
        <p:nvPicPr>
          <p:cNvPr id="128" name="Google Shape;128;p24"/>
          <p:cNvPicPr preferRelativeResize="0"/>
          <p:nvPr/>
        </p:nvPicPr>
        <p:blipFill rotWithShape="1">
          <a:blip r:embed="rId5">
            <a:alphaModFix/>
          </a:blip>
          <a:srcRect b="0" l="34946" r="0" t="0"/>
          <a:stretch/>
        </p:blipFill>
        <p:spPr>
          <a:xfrm>
            <a:off x="3723100" y="1228675"/>
            <a:ext cx="1028700" cy="1976675"/>
          </a:xfrm>
          <a:prstGeom prst="rect">
            <a:avLst/>
          </a:prstGeom>
          <a:noFill/>
          <a:ln>
            <a:noFill/>
          </a:ln>
        </p:spPr>
      </p:pic>
      <p:pic>
        <p:nvPicPr>
          <p:cNvPr id="129" name="Google Shape;129;p24"/>
          <p:cNvPicPr preferRelativeResize="0"/>
          <p:nvPr/>
        </p:nvPicPr>
        <p:blipFill>
          <a:blip r:embed="rId6">
            <a:alphaModFix/>
          </a:blip>
          <a:stretch>
            <a:fillRect/>
          </a:stretch>
        </p:blipFill>
        <p:spPr>
          <a:xfrm>
            <a:off x="311707" y="2620100"/>
            <a:ext cx="2592175" cy="2045350"/>
          </a:xfrm>
          <a:prstGeom prst="rect">
            <a:avLst/>
          </a:prstGeom>
          <a:noFill/>
          <a:ln>
            <a:noFill/>
          </a:ln>
        </p:spPr>
      </p:pic>
      <p:pic>
        <p:nvPicPr>
          <p:cNvPr id="130" name="Google Shape;130;p24"/>
          <p:cNvPicPr preferRelativeResize="0"/>
          <p:nvPr/>
        </p:nvPicPr>
        <p:blipFill>
          <a:blip r:embed="rId7">
            <a:alphaModFix/>
          </a:blip>
          <a:stretch>
            <a:fillRect/>
          </a:stretch>
        </p:blipFill>
        <p:spPr>
          <a:xfrm>
            <a:off x="2903875" y="3127220"/>
            <a:ext cx="2463350" cy="1538225"/>
          </a:xfrm>
          <a:prstGeom prst="rect">
            <a:avLst/>
          </a:prstGeom>
          <a:noFill/>
          <a:ln>
            <a:noFill/>
          </a:ln>
        </p:spPr>
      </p:pic>
      <p:pic>
        <p:nvPicPr>
          <p:cNvPr id="131" name="Google Shape;131;p24"/>
          <p:cNvPicPr preferRelativeResize="0"/>
          <p:nvPr/>
        </p:nvPicPr>
        <p:blipFill>
          <a:blip r:embed="rId8">
            <a:alphaModFix/>
          </a:blip>
          <a:stretch>
            <a:fillRect/>
          </a:stretch>
        </p:blipFill>
        <p:spPr>
          <a:xfrm>
            <a:off x="4751800" y="1228675"/>
            <a:ext cx="2421100" cy="2421100"/>
          </a:xfrm>
          <a:prstGeom prst="rect">
            <a:avLst/>
          </a:prstGeom>
          <a:noFill/>
          <a:ln>
            <a:noFill/>
          </a:ln>
        </p:spPr>
      </p:pic>
      <p:pic>
        <p:nvPicPr>
          <p:cNvPr id="132" name="Google Shape;132;p24"/>
          <p:cNvPicPr preferRelativeResize="0"/>
          <p:nvPr/>
        </p:nvPicPr>
        <p:blipFill>
          <a:blip r:embed="rId9">
            <a:alphaModFix/>
          </a:blip>
          <a:stretch>
            <a:fillRect/>
          </a:stretch>
        </p:blipFill>
        <p:spPr>
          <a:xfrm>
            <a:off x="6980270" y="2186825"/>
            <a:ext cx="1852025" cy="2382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Science - What I really Do</a:t>
            </a:r>
            <a:endParaRPr/>
          </a:p>
        </p:txBody>
      </p:sp>
      <p:sp>
        <p:nvSpPr>
          <p:cNvPr id="138" name="Google Shape;138;p2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9" name="Google Shape;139;p25"/>
          <p:cNvPicPr preferRelativeResize="0"/>
          <p:nvPr/>
        </p:nvPicPr>
        <p:blipFill>
          <a:blip r:embed="rId3">
            <a:alphaModFix/>
          </a:blip>
          <a:stretch>
            <a:fillRect/>
          </a:stretch>
        </p:blipFill>
        <p:spPr>
          <a:xfrm>
            <a:off x="1504550" y="1228675"/>
            <a:ext cx="5806551" cy="3841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Game of Life</a:t>
            </a:r>
            <a:endParaRPr/>
          </a:p>
        </p:txBody>
      </p:sp>
      <p:sp>
        <p:nvSpPr>
          <p:cNvPr id="145" name="Google Shape;145;p26"/>
          <p:cNvSpPr txBox="1"/>
          <p:nvPr>
            <p:ph idx="1" type="body"/>
          </p:nvPr>
        </p:nvSpPr>
        <p:spPr>
          <a:xfrm>
            <a:off x="311700" y="123542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200" u="sng">
                <a:solidFill>
                  <a:srgbClr val="039BE5"/>
                </a:solidFill>
                <a:highlight>
                  <a:srgbClr val="EEEEEE"/>
                </a:highlight>
                <a:latin typeface="Roboto"/>
                <a:ea typeface="Roboto"/>
                <a:cs typeface="Roboto"/>
                <a:sym typeface="Roboto"/>
                <a:hlinkClick r:id="rId3"/>
              </a:rPr>
              <a:t>goo.gl/eZhkwp</a:t>
            </a:r>
            <a:endParaRPr sz="7200"/>
          </a:p>
          <a:p>
            <a:pPr indent="0" lvl="0" marL="0" rtl="0" algn="l">
              <a:spcBef>
                <a:spcPts val="1600"/>
              </a:spcBef>
              <a:spcAft>
                <a:spcPts val="0"/>
              </a:spcAft>
              <a:buNone/>
            </a:pPr>
            <a:r>
              <a:rPr lang="en"/>
              <a:t>Break off into groups, spend ten minutes playing with the games and try to answer the following questions:</a:t>
            </a:r>
            <a:endParaRPr/>
          </a:p>
          <a:p>
            <a:pPr indent="-342900" lvl="0" marL="457200" rtl="0" algn="l">
              <a:spcBef>
                <a:spcPts val="1600"/>
              </a:spcBef>
              <a:spcAft>
                <a:spcPts val="0"/>
              </a:spcAft>
              <a:buSzPts val="1800"/>
              <a:buAutoNum type="arabicPeriod"/>
            </a:pPr>
            <a:r>
              <a:rPr lang="en"/>
              <a:t>What does this represent?</a:t>
            </a:r>
            <a:endParaRPr/>
          </a:p>
          <a:p>
            <a:pPr indent="-342900" lvl="0" marL="457200" rtl="0" algn="l">
              <a:spcBef>
                <a:spcPts val="0"/>
              </a:spcBef>
              <a:spcAft>
                <a:spcPts val="0"/>
              </a:spcAft>
              <a:buSzPts val="1800"/>
              <a:buAutoNum type="arabicPeriod"/>
            </a:pPr>
            <a:r>
              <a:rPr lang="en"/>
              <a:t>How does it work?</a:t>
            </a:r>
            <a:endParaRPr/>
          </a:p>
          <a:p>
            <a:pPr indent="-342900" lvl="0" marL="457200" rtl="0" algn="l">
              <a:spcBef>
                <a:spcPts val="0"/>
              </a:spcBef>
              <a:spcAft>
                <a:spcPts val="0"/>
              </a:spcAft>
              <a:buSzPts val="1800"/>
              <a:buAutoNum type="arabicPeriod"/>
            </a:pPr>
            <a:r>
              <a:rPr lang="en"/>
              <a:t>What patterns did you notice?</a:t>
            </a:r>
            <a:endParaRPr/>
          </a:p>
          <a:p>
            <a:pPr indent="0" lvl="0" marL="0" rtl="0" algn="l">
              <a:spcBef>
                <a:spcPts val="1600"/>
              </a:spcBef>
              <a:spcAft>
                <a:spcPts val="1600"/>
              </a:spcAft>
              <a:buNone/>
            </a:pPr>
            <a:r>
              <a:rPr b="1" lang="en"/>
              <a:t>If you find something cool, click “Export” and “Link” and save the link so we can explore it.</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Game of Life</a:t>
            </a:r>
            <a:endParaRPr/>
          </a:p>
        </p:txBody>
      </p:sp>
      <p:sp>
        <p:nvSpPr>
          <p:cNvPr id="151" name="Google Shape;151;p27"/>
          <p:cNvSpPr txBox="1"/>
          <p:nvPr>
            <p:ph idx="1" type="body"/>
          </p:nvPr>
        </p:nvSpPr>
        <p:spPr>
          <a:xfrm>
            <a:off x="311700" y="1228675"/>
            <a:ext cx="6457800" cy="33402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a cellular </a:t>
            </a:r>
            <a:r>
              <a:rPr lang="en"/>
              <a:t>automata</a:t>
            </a:r>
            <a:endParaRPr/>
          </a:p>
          <a:p>
            <a:pPr indent="-342900" lvl="0" marL="457200" rtl="0" algn="l">
              <a:lnSpc>
                <a:spcPct val="150000"/>
              </a:lnSpc>
              <a:spcBef>
                <a:spcPts val="0"/>
              </a:spcBef>
              <a:spcAft>
                <a:spcPts val="0"/>
              </a:spcAft>
              <a:buSzPts val="1800"/>
              <a:buChar char="●"/>
            </a:pPr>
            <a:r>
              <a:rPr lang="en"/>
              <a:t>Created by John Conway in 1970, a British mathematician</a:t>
            </a:r>
            <a:endParaRPr/>
          </a:p>
          <a:p>
            <a:pPr indent="-342900" lvl="0" marL="457200" rtl="0" algn="l">
              <a:lnSpc>
                <a:spcPct val="150000"/>
              </a:lnSpc>
              <a:spcBef>
                <a:spcPts val="0"/>
              </a:spcBef>
              <a:spcAft>
                <a:spcPts val="0"/>
              </a:spcAft>
              <a:buSzPts val="1800"/>
              <a:buChar char="●"/>
            </a:pPr>
            <a:r>
              <a:rPr lang="en"/>
              <a:t>Turing complete </a:t>
            </a:r>
            <a:endParaRPr/>
          </a:p>
        </p:txBody>
      </p:sp>
      <p:pic>
        <p:nvPicPr>
          <p:cNvPr id="152" name="Google Shape;152;p27"/>
          <p:cNvPicPr preferRelativeResize="0"/>
          <p:nvPr/>
        </p:nvPicPr>
        <p:blipFill>
          <a:blip r:embed="rId3">
            <a:alphaModFix/>
          </a:blip>
          <a:stretch>
            <a:fillRect/>
          </a:stretch>
        </p:blipFill>
        <p:spPr>
          <a:xfrm>
            <a:off x="6762600" y="1709375"/>
            <a:ext cx="2069700" cy="1724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Rules</a:t>
            </a:r>
            <a:endParaRPr/>
          </a:p>
        </p:txBody>
      </p:sp>
      <p:sp>
        <p:nvSpPr>
          <p:cNvPr id="158" name="Google Shape;158;p28"/>
          <p:cNvSpPr txBox="1"/>
          <p:nvPr>
            <p:ph idx="1" type="body"/>
          </p:nvPr>
        </p:nvSpPr>
        <p:spPr>
          <a:xfrm>
            <a:off x="311700" y="1228675"/>
            <a:ext cx="8520600" cy="3702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Rules:</a:t>
            </a:r>
            <a:endParaRPr/>
          </a:p>
          <a:p>
            <a:pPr indent="-317500" lvl="1" marL="914400" rtl="0" algn="l">
              <a:spcBef>
                <a:spcPts val="0"/>
              </a:spcBef>
              <a:spcAft>
                <a:spcPts val="0"/>
              </a:spcAft>
              <a:buSzPts val="1400"/>
              <a:buChar char="○"/>
            </a:pPr>
            <a:r>
              <a:rPr lang="en"/>
              <a:t>Underpopulation: </a:t>
            </a:r>
            <a:endParaRPr/>
          </a:p>
          <a:p>
            <a:pPr indent="-317500" lvl="2" marL="1371600" rtl="0" algn="l">
              <a:spcBef>
                <a:spcPts val="0"/>
              </a:spcBef>
              <a:spcAft>
                <a:spcPts val="0"/>
              </a:spcAft>
              <a:buSzPts val="1400"/>
              <a:buChar char="■"/>
            </a:pPr>
            <a:r>
              <a:rPr lang="en"/>
              <a:t>Any live cell with fewer than two live neighbours dies</a:t>
            </a:r>
            <a:endParaRPr/>
          </a:p>
          <a:p>
            <a:pPr indent="-317500" lvl="1" marL="914400" rtl="0" algn="l">
              <a:spcBef>
                <a:spcPts val="0"/>
              </a:spcBef>
              <a:spcAft>
                <a:spcPts val="0"/>
              </a:spcAft>
              <a:buSzPts val="1400"/>
              <a:buChar char="○"/>
            </a:pPr>
            <a:r>
              <a:rPr lang="en"/>
              <a:t>Survival: </a:t>
            </a:r>
            <a:endParaRPr/>
          </a:p>
          <a:p>
            <a:pPr indent="-317500" lvl="2" marL="1371600" rtl="0" algn="l">
              <a:spcBef>
                <a:spcPts val="0"/>
              </a:spcBef>
              <a:spcAft>
                <a:spcPts val="0"/>
              </a:spcAft>
              <a:buSzPts val="1400"/>
              <a:buChar char="■"/>
            </a:pPr>
            <a:r>
              <a:rPr lang="en"/>
              <a:t>Any live cell with two or three live neighbours lives</a:t>
            </a:r>
            <a:endParaRPr/>
          </a:p>
          <a:p>
            <a:pPr indent="-317500" lvl="1" marL="914400" rtl="0" algn="l">
              <a:spcBef>
                <a:spcPts val="0"/>
              </a:spcBef>
              <a:spcAft>
                <a:spcPts val="0"/>
              </a:spcAft>
              <a:buSzPts val="1400"/>
              <a:buChar char="○"/>
            </a:pPr>
            <a:r>
              <a:rPr lang="en"/>
              <a:t>Overpopulation: </a:t>
            </a:r>
            <a:endParaRPr/>
          </a:p>
          <a:p>
            <a:pPr indent="-317500" lvl="2" marL="1371600" rtl="0" algn="l">
              <a:spcBef>
                <a:spcPts val="0"/>
              </a:spcBef>
              <a:spcAft>
                <a:spcPts val="0"/>
              </a:spcAft>
              <a:buSzPts val="1400"/>
              <a:buChar char="■"/>
            </a:pPr>
            <a:r>
              <a:rPr lang="en"/>
              <a:t>Any live cell with more than three live neighbours dies</a:t>
            </a:r>
            <a:endParaRPr/>
          </a:p>
          <a:p>
            <a:pPr indent="-317500" lvl="1" marL="914400" rtl="0" algn="l">
              <a:spcBef>
                <a:spcPts val="0"/>
              </a:spcBef>
              <a:spcAft>
                <a:spcPts val="0"/>
              </a:spcAft>
              <a:buSzPts val="1400"/>
              <a:buChar char="○"/>
            </a:pPr>
            <a:r>
              <a:rPr lang="en"/>
              <a:t>Reproduction:</a:t>
            </a:r>
            <a:endParaRPr/>
          </a:p>
          <a:p>
            <a:pPr indent="-317500" lvl="2" marL="1371600" rtl="0" algn="l">
              <a:spcBef>
                <a:spcPts val="0"/>
              </a:spcBef>
              <a:spcAft>
                <a:spcPts val="0"/>
              </a:spcAft>
              <a:buSzPts val="1400"/>
              <a:buChar char="■"/>
            </a:pPr>
            <a:r>
              <a:rPr lang="en"/>
              <a:t>Any dead cell with exactly three live neighbours becomes a live cell</a:t>
            </a:r>
            <a:endParaRPr/>
          </a:p>
          <a:p>
            <a:pPr indent="0" lvl="0" marL="0" rtl="0" algn="l">
              <a:spcBef>
                <a:spcPts val="1600"/>
              </a:spcBef>
              <a:spcAft>
                <a:spcPts val="16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Live Demo</a:t>
            </a:r>
            <a:endParaRPr/>
          </a:p>
        </p:txBody>
      </p:sp>
      <p:sp>
        <p:nvSpPr>
          <p:cNvPr id="164" name="Google Shape;164;p2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implement:</a:t>
            </a:r>
            <a:endParaRPr/>
          </a:p>
          <a:p>
            <a:pPr indent="-342900" lvl="0" marL="457200" rtl="0" algn="l">
              <a:spcBef>
                <a:spcPts val="1600"/>
              </a:spcBef>
              <a:spcAft>
                <a:spcPts val="0"/>
              </a:spcAft>
              <a:buSzPts val="1800"/>
              <a:buAutoNum type="arabicPeriod"/>
            </a:pPr>
            <a:r>
              <a:rPr lang="en"/>
              <a:t>Number of live neighbors</a:t>
            </a:r>
            <a:endParaRPr/>
          </a:p>
          <a:p>
            <a:pPr indent="-342900" lvl="0" marL="457200" rtl="0" algn="l">
              <a:spcBef>
                <a:spcPts val="0"/>
              </a:spcBef>
              <a:spcAft>
                <a:spcPts val="0"/>
              </a:spcAft>
              <a:buSzPts val="1800"/>
              <a:buAutoNum type="arabicPeriod"/>
            </a:pPr>
            <a:r>
              <a:rPr lang="en"/>
              <a:t>Underpopulation rule</a:t>
            </a:r>
            <a:endParaRPr/>
          </a:p>
          <a:p>
            <a:pPr indent="-342900" lvl="0" marL="457200" rtl="0" algn="l">
              <a:spcBef>
                <a:spcPts val="0"/>
              </a:spcBef>
              <a:spcAft>
                <a:spcPts val="0"/>
              </a:spcAft>
              <a:buSzPts val="1800"/>
              <a:buAutoNum type="arabicPeriod"/>
            </a:pPr>
            <a:r>
              <a:rPr lang="en"/>
              <a:t>Survival rule</a:t>
            </a:r>
            <a:endParaRPr/>
          </a:p>
          <a:p>
            <a:pPr indent="-342900" lvl="0" marL="457200" rtl="0" algn="l">
              <a:spcBef>
                <a:spcPts val="0"/>
              </a:spcBef>
              <a:spcAft>
                <a:spcPts val="0"/>
              </a:spcAft>
              <a:buSzPts val="1800"/>
              <a:buAutoNum type="arabicPeriod"/>
            </a:pPr>
            <a:r>
              <a:rPr lang="en"/>
              <a:t>Reproduction rule</a:t>
            </a:r>
            <a:endParaRPr/>
          </a:p>
          <a:p>
            <a:pPr indent="-342900" lvl="0" marL="457200" rtl="0" algn="l">
              <a:spcBef>
                <a:spcPts val="0"/>
              </a:spcBef>
              <a:spcAft>
                <a:spcPts val="0"/>
              </a:spcAft>
              <a:buSzPts val="1800"/>
              <a:buAutoNum type="arabicPeriod"/>
            </a:pPr>
            <a:r>
              <a:rPr lang="en"/>
              <a:t>Overpopulation rule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3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Still Life - Block</a:t>
            </a:r>
            <a:endParaRPr/>
          </a:p>
        </p:txBody>
      </p:sp>
      <p:pic>
        <p:nvPicPr>
          <p:cNvPr id="170" name="Google Shape;170;p30"/>
          <p:cNvPicPr preferRelativeResize="0"/>
          <p:nvPr/>
        </p:nvPicPr>
        <p:blipFill>
          <a:blip r:embed="rId3">
            <a:alphaModFix/>
          </a:blip>
          <a:stretch>
            <a:fillRect/>
          </a:stretch>
        </p:blipFill>
        <p:spPr>
          <a:xfrm>
            <a:off x="4257675" y="2257425"/>
            <a:ext cx="628650" cy="628650"/>
          </a:xfrm>
          <a:prstGeom prst="rect">
            <a:avLst/>
          </a:prstGeom>
          <a:noFill/>
          <a:ln>
            <a:noFill/>
          </a:ln>
        </p:spPr>
      </p:pic>
      <p:sp>
        <p:nvSpPr>
          <p:cNvPr id="171" name="Google Shape;171;p30"/>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4"/>
              </a:rPr>
              <a:t>Example</a:t>
            </a:r>
            <a:endParaRPr>
              <a:solidFill>
                <a:srgbClr val="0000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Still Life - </a:t>
            </a:r>
            <a:r>
              <a:rPr lang="en"/>
              <a:t>Beehive</a:t>
            </a:r>
            <a:endParaRPr/>
          </a:p>
        </p:txBody>
      </p:sp>
      <p:pic>
        <p:nvPicPr>
          <p:cNvPr id="177" name="Google Shape;177;p31"/>
          <p:cNvPicPr preferRelativeResize="0"/>
          <p:nvPr/>
        </p:nvPicPr>
        <p:blipFill>
          <a:blip r:embed="rId3">
            <a:alphaModFix/>
          </a:blip>
          <a:stretch>
            <a:fillRect/>
          </a:stretch>
        </p:blipFill>
        <p:spPr>
          <a:xfrm>
            <a:off x="4105275" y="2181225"/>
            <a:ext cx="933450" cy="781050"/>
          </a:xfrm>
          <a:prstGeom prst="rect">
            <a:avLst/>
          </a:prstGeom>
          <a:noFill/>
          <a:ln>
            <a:noFill/>
          </a:ln>
        </p:spPr>
      </p:pic>
      <p:sp>
        <p:nvSpPr>
          <p:cNvPr id="178" name="Google Shape;178;p31"/>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4"/>
              </a:rPr>
              <a:t>Example</a:t>
            </a:r>
            <a:endParaRPr>
              <a:solidFill>
                <a:srgbClr val="0000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Andrew Koprowski</a:t>
            </a:r>
            <a:endParaRPr/>
          </a:p>
        </p:txBody>
      </p:sp>
      <p:pic>
        <p:nvPicPr>
          <p:cNvPr id="63" name="Google Shape;63;p14"/>
          <p:cNvPicPr preferRelativeResize="0"/>
          <p:nvPr/>
        </p:nvPicPr>
        <p:blipFill>
          <a:blip r:embed="rId3">
            <a:alphaModFix/>
          </a:blip>
          <a:stretch>
            <a:fillRect/>
          </a:stretch>
        </p:blipFill>
        <p:spPr>
          <a:xfrm>
            <a:off x="1602875" y="1188450"/>
            <a:ext cx="5938261" cy="3744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Still Life - </a:t>
            </a:r>
            <a:r>
              <a:rPr lang="en"/>
              <a:t>Loaf</a:t>
            </a:r>
            <a:endParaRPr/>
          </a:p>
        </p:txBody>
      </p:sp>
      <p:pic>
        <p:nvPicPr>
          <p:cNvPr id="184" name="Google Shape;184;p32"/>
          <p:cNvPicPr preferRelativeResize="0"/>
          <p:nvPr/>
        </p:nvPicPr>
        <p:blipFill>
          <a:blip r:embed="rId3">
            <a:alphaModFix/>
          </a:blip>
          <a:stretch>
            <a:fillRect/>
          </a:stretch>
        </p:blipFill>
        <p:spPr>
          <a:xfrm>
            <a:off x="4105275" y="2105025"/>
            <a:ext cx="933450" cy="933450"/>
          </a:xfrm>
          <a:prstGeom prst="rect">
            <a:avLst/>
          </a:prstGeom>
          <a:noFill/>
          <a:ln>
            <a:noFill/>
          </a:ln>
        </p:spPr>
      </p:pic>
      <p:sp>
        <p:nvSpPr>
          <p:cNvPr id="185" name="Google Shape;185;p32"/>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4"/>
              </a:rPr>
              <a:t>Example</a:t>
            </a:r>
            <a:endParaRPr>
              <a:solidFill>
                <a:srgbClr val="0000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Still Life - </a:t>
            </a:r>
            <a:r>
              <a:rPr lang="en"/>
              <a:t>Boat</a:t>
            </a:r>
            <a:endParaRPr/>
          </a:p>
        </p:txBody>
      </p:sp>
      <p:pic>
        <p:nvPicPr>
          <p:cNvPr id="191" name="Google Shape;191;p33"/>
          <p:cNvPicPr preferRelativeResize="0"/>
          <p:nvPr/>
        </p:nvPicPr>
        <p:blipFill>
          <a:blip r:embed="rId3">
            <a:alphaModFix/>
          </a:blip>
          <a:stretch>
            <a:fillRect/>
          </a:stretch>
        </p:blipFill>
        <p:spPr>
          <a:xfrm>
            <a:off x="4181475" y="2181225"/>
            <a:ext cx="781050" cy="781050"/>
          </a:xfrm>
          <a:prstGeom prst="rect">
            <a:avLst/>
          </a:prstGeom>
          <a:noFill/>
          <a:ln>
            <a:noFill/>
          </a:ln>
        </p:spPr>
      </p:pic>
      <p:sp>
        <p:nvSpPr>
          <p:cNvPr id="192" name="Google Shape;192;p33"/>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4"/>
              </a:rPr>
              <a:t>Example</a:t>
            </a:r>
            <a:endParaRPr>
              <a:solidFill>
                <a:srgbClr val="0000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Still Life - Tub</a:t>
            </a:r>
            <a:endParaRPr/>
          </a:p>
        </p:txBody>
      </p:sp>
      <p:pic>
        <p:nvPicPr>
          <p:cNvPr id="198" name="Google Shape;198;p34"/>
          <p:cNvPicPr preferRelativeResize="0"/>
          <p:nvPr/>
        </p:nvPicPr>
        <p:blipFill>
          <a:blip r:embed="rId3">
            <a:alphaModFix/>
          </a:blip>
          <a:stretch>
            <a:fillRect/>
          </a:stretch>
        </p:blipFill>
        <p:spPr>
          <a:xfrm>
            <a:off x="4181475" y="2181225"/>
            <a:ext cx="781050" cy="781050"/>
          </a:xfrm>
          <a:prstGeom prst="rect">
            <a:avLst/>
          </a:prstGeom>
          <a:noFill/>
          <a:ln>
            <a:noFill/>
          </a:ln>
        </p:spPr>
      </p:pic>
      <p:sp>
        <p:nvSpPr>
          <p:cNvPr id="199" name="Google Shape;199;p34"/>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4"/>
              </a:rPr>
              <a:t>Example</a:t>
            </a:r>
            <a:endParaRPr>
              <a:solidFill>
                <a:srgbClr val="0000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Oscillators - Blinker (period 2)</a:t>
            </a:r>
            <a:endParaRPr/>
          </a:p>
        </p:txBody>
      </p:sp>
      <p:pic>
        <p:nvPicPr>
          <p:cNvPr id="205" name="Google Shape;205;p35"/>
          <p:cNvPicPr preferRelativeResize="0"/>
          <p:nvPr/>
        </p:nvPicPr>
        <p:blipFill>
          <a:blip r:embed="rId3">
            <a:alphaModFix/>
          </a:blip>
          <a:stretch>
            <a:fillRect/>
          </a:stretch>
        </p:blipFill>
        <p:spPr>
          <a:xfrm>
            <a:off x="4181475" y="2181225"/>
            <a:ext cx="781050" cy="781050"/>
          </a:xfrm>
          <a:prstGeom prst="rect">
            <a:avLst/>
          </a:prstGeom>
          <a:noFill/>
          <a:ln>
            <a:noFill/>
          </a:ln>
        </p:spPr>
      </p:pic>
      <p:sp>
        <p:nvSpPr>
          <p:cNvPr id="206" name="Google Shape;206;p35"/>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4"/>
              </a:rPr>
              <a:t>Example</a:t>
            </a:r>
            <a:endParaRPr>
              <a:solidFill>
                <a:srgbClr val="0000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Oscillators - Toad (period 2)</a:t>
            </a:r>
            <a:endParaRPr/>
          </a:p>
        </p:txBody>
      </p:sp>
      <p:pic>
        <p:nvPicPr>
          <p:cNvPr id="212" name="Google Shape;212;p36"/>
          <p:cNvPicPr preferRelativeResize="0"/>
          <p:nvPr/>
        </p:nvPicPr>
        <p:blipFill>
          <a:blip r:embed="rId3">
            <a:alphaModFix/>
          </a:blip>
          <a:stretch>
            <a:fillRect/>
          </a:stretch>
        </p:blipFill>
        <p:spPr>
          <a:xfrm>
            <a:off x="4105275" y="2105025"/>
            <a:ext cx="933450" cy="933450"/>
          </a:xfrm>
          <a:prstGeom prst="rect">
            <a:avLst/>
          </a:prstGeom>
          <a:noFill/>
          <a:ln>
            <a:noFill/>
          </a:ln>
        </p:spPr>
      </p:pic>
      <p:sp>
        <p:nvSpPr>
          <p:cNvPr id="213" name="Google Shape;213;p36"/>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4"/>
              </a:rPr>
              <a:t>Example</a:t>
            </a:r>
            <a:endParaRPr>
              <a:solidFill>
                <a:srgbClr val="0000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Oscillators - Beacon (period 2)</a:t>
            </a:r>
            <a:endParaRPr/>
          </a:p>
        </p:txBody>
      </p:sp>
      <p:pic>
        <p:nvPicPr>
          <p:cNvPr id="219" name="Google Shape;219;p37"/>
          <p:cNvPicPr preferRelativeResize="0"/>
          <p:nvPr/>
        </p:nvPicPr>
        <p:blipFill>
          <a:blip r:embed="rId3">
            <a:alphaModFix/>
          </a:blip>
          <a:stretch>
            <a:fillRect/>
          </a:stretch>
        </p:blipFill>
        <p:spPr>
          <a:xfrm>
            <a:off x="4105275" y="2105025"/>
            <a:ext cx="933450" cy="933450"/>
          </a:xfrm>
          <a:prstGeom prst="rect">
            <a:avLst/>
          </a:prstGeom>
          <a:noFill/>
          <a:ln>
            <a:noFill/>
          </a:ln>
        </p:spPr>
      </p:pic>
      <p:sp>
        <p:nvSpPr>
          <p:cNvPr id="220" name="Google Shape;220;p37"/>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4"/>
              </a:rPr>
              <a:t>Example</a:t>
            </a:r>
            <a:endParaRPr>
              <a:solidFill>
                <a:srgbClr val="0000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Oscillators - Pulsar (period 3)</a:t>
            </a:r>
            <a:endParaRPr/>
          </a:p>
        </p:txBody>
      </p:sp>
      <p:pic>
        <p:nvPicPr>
          <p:cNvPr id="226" name="Google Shape;226;p38"/>
          <p:cNvPicPr preferRelativeResize="0"/>
          <p:nvPr/>
        </p:nvPicPr>
        <p:blipFill>
          <a:blip r:embed="rId3">
            <a:alphaModFix/>
          </a:blip>
          <a:stretch>
            <a:fillRect/>
          </a:stretch>
        </p:blipFill>
        <p:spPr>
          <a:xfrm>
            <a:off x="3919538" y="1919288"/>
            <a:ext cx="1304925" cy="1304925"/>
          </a:xfrm>
          <a:prstGeom prst="rect">
            <a:avLst/>
          </a:prstGeom>
          <a:noFill/>
          <a:ln>
            <a:noFill/>
          </a:ln>
        </p:spPr>
      </p:pic>
      <p:sp>
        <p:nvSpPr>
          <p:cNvPr id="227" name="Google Shape;227;p38"/>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4"/>
              </a:rPr>
              <a:t>Example</a:t>
            </a:r>
            <a:endParaRPr>
              <a:solidFill>
                <a:srgbClr val="0000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Oscillators - </a:t>
            </a:r>
            <a:r>
              <a:rPr lang="en"/>
              <a:t>Pentadecathlon</a:t>
            </a:r>
            <a:r>
              <a:rPr lang="en"/>
              <a:t> (period 15)</a:t>
            </a:r>
            <a:endParaRPr/>
          </a:p>
        </p:txBody>
      </p:sp>
      <p:pic>
        <p:nvPicPr>
          <p:cNvPr id="233" name="Google Shape;233;p39"/>
          <p:cNvPicPr preferRelativeResize="0"/>
          <p:nvPr/>
        </p:nvPicPr>
        <p:blipFill>
          <a:blip r:embed="rId3">
            <a:alphaModFix/>
          </a:blip>
          <a:stretch>
            <a:fillRect/>
          </a:stretch>
        </p:blipFill>
        <p:spPr>
          <a:xfrm>
            <a:off x="4148138" y="1881188"/>
            <a:ext cx="847725" cy="1381125"/>
          </a:xfrm>
          <a:prstGeom prst="rect">
            <a:avLst/>
          </a:prstGeom>
          <a:noFill/>
          <a:ln>
            <a:noFill/>
          </a:ln>
        </p:spPr>
      </p:pic>
      <p:sp>
        <p:nvSpPr>
          <p:cNvPr id="234" name="Google Shape;234;p39"/>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4"/>
              </a:rPr>
              <a:t>Example</a:t>
            </a:r>
            <a:endParaRPr>
              <a:solidFill>
                <a:srgbClr val="0000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4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Spaceships</a:t>
            </a:r>
            <a:r>
              <a:rPr lang="en"/>
              <a:t> - Glider</a:t>
            </a:r>
            <a:endParaRPr/>
          </a:p>
        </p:txBody>
      </p:sp>
      <p:pic>
        <p:nvPicPr>
          <p:cNvPr id="240" name="Google Shape;240;p40"/>
          <p:cNvPicPr preferRelativeResize="0"/>
          <p:nvPr/>
        </p:nvPicPr>
        <p:blipFill>
          <a:blip r:embed="rId3">
            <a:alphaModFix/>
          </a:blip>
          <a:stretch>
            <a:fillRect/>
          </a:stretch>
        </p:blipFill>
        <p:spPr>
          <a:xfrm>
            <a:off x="4171950" y="2171700"/>
            <a:ext cx="800100" cy="800100"/>
          </a:xfrm>
          <a:prstGeom prst="rect">
            <a:avLst/>
          </a:prstGeom>
          <a:noFill/>
          <a:ln>
            <a:noFill/>
          </a:ln>
        </p:spPr>
      </p:pic>
      <p:sp>
        <p:nvSpPr>
          <p:cNvPr id="241" name="Google Shape;241;p40"/>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4"/>
              </a:rPr>
              <a:t>Example</a:t>
            </a:r>
            <a:endParaRPr>
              <a:solidFill>
                <a:srgbClr val="0000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4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Spaceships - Lightweight Spaceship</a:t>
            </a:r>
            <a:endParaRPr/>
          </a:p>
        </p:txBody>
      </p:sp>
      <p:pic>
        <p:nvPicPr>
          <p:cNvPr id="247" name="Google Shape;247;p41"/>
          <p:cNvPicPr preferRelativeResize="0"/>
          <p:nvPr/>
        </p:nvPicPr>
        <p:blipFill>
          <a:blip r:embed="rId3">
            <a:alphaModFix/>
          </a:blip>
          <a:stretch>
            <a:fillRect/>
          </a:stretch>
        </p:blipFill>
        <p:spPr>
          <a:xfrm>
            <a:off x="3971925" y="2105025"/>
            <a:ext cx="1200150" cy="933450"/>
          </a:xfrm>
          <a:prstGeom prst="rect">
            <a:avLst/>
          </a:prstGeom>
          <a:noFill/>
          <a:ln>
            <a:noFill/>
          </a:ln>
        </p:spPr>
      </p:pic>
      <p:sp>
        <p:nvSpPr>
          <p:cNvPr id="248" name="Google Shape;248;p41"/>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4"/>
              </a:rPr>
              <a:t>Example</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Grehg Hilston</a:t>
            </a:r>
            <a:endParaRPr/>
          </a:p>
        </p:txBody>
      </p:sp>
      <p:pic>
        <p:nvPicPr>
          <p:cNvPr id="69" name="Google Shape;69;p15"/>
          <p:cNvPicPr preferRelativeResize="0"/>
          <p:nvPr/>
        </p:nvPicPr>
        <p:blipFill>
          <a:blip r:embed="rId3">
            <a:alphaModFix/>
          </a:blip>
          <a:stretch>
            <a:fillRect/>
          </a:stretch>
        </p:blipFill>
        <p:spPr>
          <a:xfrm>
            <a:off x="2619375" y="1076325"/>
            <a:ext cx="3905250" cy="2990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4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Spaceships - New Spaceship</a:t>
            </a:r>
            <a:endParaRPr/>
          </a:p>
        </p:txBody>
      </p:sp>
      <p:sp>
        <p:nvSpPr>
          <p:cNvPr id="254" name="Google Shape;254;p42"/>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3"/>
              </a:rPr>
              <a:t>Example</a:t>
            </a:r>
            <a:endParaRPr>
              <a:solidFill>
                <a:srgbClr val="0000FF"/>
              </a:solidFill>
            </a:endParaRPr>
          </a:p>
        </p:txBody>
      </p:sp>
      <p:pic>
        <p:nvPicPr>
          <p:cNvPr id="255" name="Google Shape;255;p42"/>
          <p:cNvPicPr preferRelativeResize="0"/>
          <p:nvPr/>
        </p:nvPicPr>
        <p:blipFill>
          <a:blip r:embed="rId4">
            <a:alphaModFix/>
          </a:blip>
          <a:stretch>
            <a:fillRect/>
          </a:stretch>
        </p:blipFill>
        <p:spPr>
          <a:xfrm>
            <a:off x="3829583" y="1521288"/>
            <a:ext cx="1484825" cy="2100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Cool Scene - Glider Gun</a:t>
            </a:r>
            <a:endParaRPr/>
          </a:p>
        </p:txBody>
      </p:sp>
      <p:sp>
        <p:nvSpPr>
          <p:cNvPr id="261" name="Google Shape;261;p43"/>
          <p:cNvSpPr txBox="1"/>
          <p:nvPr/>
        </p:nvSpPr>
        <p:spPr>
          <a:xfrm>
            <a:off x="621000" y="3732750"/>
            <a:ext cx="9450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3"/>
              </a:rPr>
              <a:t>Example</a:t>
            </a:r>
            <a:endParaRPr>
              <a:solidFill>
                <a:srgbClr val="0000FF"/>
              </a:solidFill>
            </a:endParaRPr>
          </a:p>
        </p:txBody>
      </p:sp>
      <p:pic>
        <p:nvPicPr>
          <p:cNvPr id="262" name="Google Shape;262;p43"/>
          <p:cNvPicPr preferRelativeResize="0"/>
          <p:nvPr/>
        </p:nvPicPr>
        <p:blipFill>
          <a:blip r:embed="rId4">
            <a:alphaModFix/>
          </a:blip>
          <a:stretch>
            <a:fillRect/>
          </a:stretch>
        </p:blipFill>
        <p:spPr>
          <a:xfrm>
            <a:off x="3524250" y="1819275"/>
            <a:ext cx="2095500" cy="1504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4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Life in Life</a:t>
            </a:r>
            <a:endParaRPr/>
          </a:p>
        </p:txBody>
      </p:sp>
      <p:pic>
        <p:nvPicPr>
          <p:cNvPr descr="A video of Conway's Game of Life, emulated in Conway's Game of Life.&#10;&#10;The Life pattern is the OTCA Metapixel: http://www.conwaylife.com/wiki/OTCA_metapixel - for more information, see http://otcametapixel.blogspot.com.au/&#10;&#10;The life simulator used is Golly - http://golly.sourceforge.net/ which has a built-in script to generate these metapixel grids (select a pattern, and choose &quot;metafier.py&quot; from the scripts list).&#10;&#10;Inspired by this video: http://www.youtube.com/watch?v=QtJ77qsLrpw but with the speed and scale varying smoothly over time, rather than in discrete jumps as the original video did.&#10;&#10;The actual video is exported from Golly using a custom Python script: http://pastebin.com/8vVGCgKE (since Golly built-in only supports rendering the view with a scale which is a power of 2, for performance reasons - this is not a particularly well-optimised or fast script to run).&#10;&#10;The audio track used to be a Shepard Tone, but that was horrible, so I replaced it with some of the music in YouTube's library (Jingle Punks - Back of the Room Hang)... if you really want to hear the original version, it is over here: https://www.youtube.com/watch?v=zOwFvytK5K0" id="268" name="Google Shape;268;p44" title="Life in life">
            <a:hlinkClick r:id="rId3"/>
          </p:cNvPr>
          <p:cNvPicPr preferRelativeResize="0"/>
          <p:nvPr/>
        </p:nvPicPr>
        <p:blipFill>
          <a:blip r:embed="rId4">
            <a:alphaModFix/>
          </a:blip>
          <a:stretch>
            <a:fillRect/>
          </a:stretch>
        </p:blipFill>
        <p:spPr>
          <a:xfrm>
            <a:off x="2286000" y="1093850"/>
            <a:ext cx="4572000" cy="3429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4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Epic Conway’s Game of Life</a:t>
            </a:r>
            <a:endParaRPr/>
          </a:p>
        </p:txBody>
      </p:sp>
      <p:pic>
        <p:nvPicPr>
          <p:cNvPr descr="Super important. How we will win the fight against aging using science:  https://youtu.be/AvWtSUdOWVI&#10;&#10;Here the program I used in the video to run the Game of Life: http://golly.sourceforge.net/" id="274" name="Google Shape;274;p45" title="epic conway's game of life">
            <a:hlinkClick r:id="rId3"/>
          </p:cNvPr>
          <p:cNvPicPr preferRelativeResize="0"/>
          <p:nvPr/>
        </p:nvPicPr>
        <p:blipFill>
          <a:blip r:embed="rId4">
            <a:alphaModFix/>
          </a:blip>
          <a:stretch>
            <a:fillRect/>
          </a:stretch>
        </p:blipFill>
        <p:spPr>
          <a:xfrm>
            <a:off x="2286000" y="1093850"/>
            <a:ext cx="4572000" cy="3429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4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Game of Life In Minecraft</a:t>
            </a:r>
            <a:endParaRPr/>
          </a:p>
        </p:txBody>
      </p:sp>
      <p:pic>
        <p:nvPicPr>
          <p:cNvPr descr="Hey! &#10; &#10;Since i started playing Minecraft i've become interested in logic gates. &#10;This project took me about 6 hours in total, and please don't make any comments about this being a waste of time. Because while making this i really learned A LOT and i had really FUN doing it! &#10; &#10;This is the result of veeeery many logic gates working together. &#10;Each cell in this video calculates how many of the neighbour cells that are active. There can be 0-8 neighbours active. &#10; &#10;If the cell is active and have 2 or 3 neighbours it stays active. &#10;If the cell is dead and have 3 neighbours active, it's changed to active. &#10;If none of these conditions are met the cell dies. &#10; &#10;When not recording with fraps the calculation for each generation takes 2-6 seconds depending on the complexity of the pattern. &#10;Each cell has a width of 13 blocks, a length of 16 blocks and a height of about 35 blocks. &#10;So far the cells starting conditions are set off manually but i have saved loads of space in the design to make place for wires to make it more managable. &#10; &#10;If you want more info about; &#10;Minecraft: http://www.minecraft.net/ &#10;Logic Gates and Redstone: http://www.minecraftwiki.net/wiki/Redstone_circuits &#10;Conway's Game of Life: http://en.wikipedia.org/wiki/Conway%27s_Game_of_Life" id="280" name="Google Shape;280;p46" title="Minecraft - Redstone Conway's Game of Life (Simulation Game)">
            <a:hlinkClick r:id="rId3"/>
          </p:cNvPr>
          <p:cNvPicPr preferRelativeResize="0"/>
          <p:nvPr/>
        </p:nvPicPr>
        <p:blipFill>
          <a:blip r:embed="rId4">
            <a:alphaModFix/>
          </a:blip>
          <a:stretch>
            <a:fillRect/>
          </a:stretch>
        </p:blipFill>
        <p:spPr>
          <a:xfrm>
            <a:off x="2286000" y="1093850"/>
            <a:ext cx="4572000" cy="3429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4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160 Beats Per Minecraft</a:t>
            </a:r>
            <a:endParaRPr/>
          </a:p>
        </p:txBody>
      </p:sp>
      <p:sp>
        <p:nvSpPr>
          <p:cNvPr id="286" name="Google Shape;286;p4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Based on &quot;160 BPM&quot; by Hans Zimmer.  Because of Minecraft's ticks, it's not 160 bpm.  It's 150 bpm - which is pretty close.  It's so long I ended up doing less than half of it!" id="287" name="Google Shape;287;p47" title="160 Beats Per Minecraft">
            <a:hlinkClick r:id="rId3"/>
          </p:cNvPr>
          <p:cNvPicPr preferRelativeResize="0"/>
          <p:nvPr/>
        </p:nvPicPr>
        <p:blipFill>
          <a:blip r:embed="rId4">
            <a:alphaModFix/>
          </a:blip>
          <a:stretch>
            <a:fillRect/>
          </a:stretch>
        </p:blipFill>
        <p:spPr>
          <a:xfrm>
            <a:off x="2286000" y="1184275"/>
            <a:ext cx="4572000" cy="3429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4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MariFlow - Self-Driving Mario Kart</a:t>
            </a:r>
            <a:endParaRPr/>
          </a:p>
        </p:txBody>
      </p:sp>
      <p:pic>
        <p:nvPicPr>
          <p:cNvPr descr="I trained a recurrent neural network to play Mario Kart human-style.&#10;MariFlow Manual &amp; Download:  https://docs.google.com/document/d/1p4ZOtziLmhf0jPbZTTaFxSKdYqE91dYcTNqTVdd6es4/edit?usp=sharing&#10;Mushroom Cup: https://www.twitch.tv/videos/183296063&#10;Flower Cup: https://www.twitch.tv/videos/183296268&#10;Star Cup: https://www.twitch.tv/videos/183296400&#10;&#10;SethBling Twitter: http://twitter.com/sethbling&#10;SethBling Twitch: http://twitch.tv/sethbling&#10;SethBling Facebook: http://facebook.com/sethbling&#10;SethBling Website: http://sethbling.com&#10;SethBling Shirts: http://sethbling.spreadshirt.com&#10;Suggest Ideas: http://reddit.com/r/SethBlingSuggestions&#10;&#10;Music at the end is Cipher by Kevin MacLeod" id="293" name="Google Shape;293;p48" title="MariFlow - Self-Driving Mario Kart w/Recurrent Neural Network">
            <a:hlinkClick r:id="rId3"/>
          </p:cNvPr>
          <p:cNvPicPr preferRelativeResize="0"/>
          <p:nvPr/>
        </p:nvPicPr>
        <p:blipFill>
          <a:blip r:embed="rId4">
            <a:alphaModFix/>
          </a:blip>
          <a:stretch>
            <a:fillRect/>
          </a:stretch>
        </p:blipFill>
        <p:spPr>
          <a:xfrm>
            <a:off x="2251650" y="1093850"/>
            <a:ext cx="4572000" cy="3429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4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0" lang="en" sz="2300">
                <a:solidFill>
                  <a:srgbClr val="000000"/>
                </a:solidFill>
                <a:highlight>
                  <a:srgbClr val="FFFFFF"/>
                </a:highlight>
                <a:latin typeface="Roboto"/>
                <a:ea typeface="Roboto"/>
                <a:cs typeface="Roboto"/>
                <a:sym typeface="Roboto"/>
              </a:rPr>
              <a:t>MarI/O - Machine Learning for Video Games</a:t>
            </a:r>
            <a:endParaRPr/>
          </a:p>
        </p:txBody>
      </p:sp>
      <p:pic>
        <p:nvPicPr>
          <p:cNvPr descr="MarI/O is a program made of neural networks and genetic algorithms that kicks butt at Super Mario World.&#10;Source Code: http://pastebin.com/ZZmSNaHX&#10;&quot;NEAT&quot; Paper: http://nn.cs.utexas.edu/downloads/papers/stanley.ec02.pdf&#10;Some relevant Wikipedia links:&#10;https://en.wikipedia.org/wiki/Neuroevolution&#10;https://en.wikipedia.org/wiki/Evolutionary_algorithm&#10;https://en.wikipedia.org/wiki/Artificial_neural_network&#10;BizHawk Emulator: http://tasvideos.org/BizHawk.html&#10;&#10;SethBling Twitter: http://twitter.com/sethbling&#10;SethBling Twitch: http://twitch.tv/sethbling&#10;SethBling Facebook: http://facebook.com/sethbling&#10;SethBling Website: http://sethbling.com&#10;SethBling Shirts: http://sethbling.spreadshirt.com&#10;Suggest Ideas: http://reddit.com/r/SethBlingSuggestions&#10;&#10;Music at the end is Cipher by Kevin MacLeod" id="299" name="Google Shape;299;p49" title="MarI/O - Machine Learning for Video Games">
            <a:hlinkClick r:id="rId3"/>
          </p:cNvPr>
          <p:cNvPicPr preferRelativeResize="0"/>
          <p:nvPr/>
        </p:nvPicPr>
        <p:blipFill>
          <a:blip r:embed="rId4">
            <a:alphaModFix/>
          </a:blip>
          <a:stretch>
            <a:fillRect/>
          </a:stretch>
        </p:blipFill>
        <p:spPr>
          <a:xfrm>
            <a:off x="2286000" y="1093850"/>
            <a:ext cx="4572000" cy="3429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5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Pathfinding Algorithms</a:t>
            </a:r>
            <a:endParaRPr/>
          </a:p>
        </p:txBody>
      </p:sp>
      <p:pic>
        <p:nvPicPr>
          <p:cNvPr descr="http://dperrysvendsen.wordpress.com/2014/12/05/pathfinding-algorithms/&#10;&#10;This program was originally built to demonstrate the relative efficiency of different pathfinding algorithms in finding the shortest path between two points on a map.&#10;&#10;Three algorithms are built in:&#10;• Breadth-first search, an algorithm traditionally used to navigate small, enclosed areas.&#10;• Best-first search, an algorithm generally better suited to more open environments with fewer obstacles.&#10;• A* search, a somewhat more complex algorithm designed to intelligently dodge obstacles.&#10;&#10;To represent the map, the program uses a grid of nodes, in which each node has up to four traversable edges: up, down, left and right. One node is designated the root node, and another the target node. In addition, a node can be marked as impassable, effectively creating an obstacle around which an algorithm must navigate.&#10;&#10;In order to generate a path, each algorithm utilises an open set, a collection of nodes representing the boundary of an increasing search area. The algorithm gradually expands the search area by evaluating one node at a time from its open set.&#10; &#10;Evaluating a node involves first checking if it is the target node – if this is the case, a path has been found and the algorithm terminates. Failing this, the node is removed from the open set and marked as visited so that is will not be re-added (this prevents the algorithm from generating loops). Finally, each of the nodes immediate unvisited neighbours are added to the open set. Crucially, for each of these neighbouring nodes, the current node is marked as their predecessor.&#10;&#10;This search area continues to expand until either it reaches the target node (meaning a path was been found), or there are no new nodes to evaluate (meaning no path was found). If a path is found, it is then reconstructed based on the predecessor of each node, starting from the target node, and continuing until the root node is reached.&#10;&#10;The difference between each algorithm lies in how they decide the order in which the Nodes in the open set are evaluated.&#10;• Breadth-first search uses a Queue, which functions much like a real-world queue in ensuring that Nodes are evaluated in the same order they were added.&#10;• Best-first search uses a List, assigning each Node a heuristic value based on its estimated distance from the target node, not taking into account any obstacles. This value is simply the rectilinear distance, or the sum of the horizontal and vertical offsets, between the two points. The Node with the lowest heuristic value is then chosen to be evaluated.&#10;• A* search also uses a List, and also assigns each Node a heuristic value. However, it adds this heuristic value to the cumulative cost (the path length) to generate the Node’s f-score. The Node with the lowest f-score is then chosen to be evaluated." id="305" name="Google Shape;305;p50" title="Pathfinding Algorithms">
            <a:hlinkClick r:id="rId3"/>
          </p:cNvPr>
          <p:cNvPicPr preferRelativeResize="0"/>
          <p:nvPr/>
        </p:nvPicPr>
        <p:blipFill>
          <a:blip r:embed="rId4">
            <a:alphaModFix/>
          </a:blip>
          <a:stretch>
            <a:fillRect/>
          </a:stretch>
        </p:blipFill>
        <p:spPr>
          <a:xfrm>
            <a:off x="2286000" y="1093850"/>
            <a:ext cx="4572000" cy="3429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5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 Plays Hide and Seek</a:t>
            </a:r>
            <a:endParaRPr/>
          </a:p>
        </p:txBody>
      </p:sp>
      <p:sp>
        <p:nvSpPr>
          <p:cNvPr id="311" name="Google Shape;311;p51"/>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 Check out Weights &amp; Biases here and sign up for a free demo: https://www.wandb.com/papers&#10;&#10;Their blog post is available here: https://www.wandb.com/articles/better-paths-through-idea-space&#10;&#10;📝 The paper &quot;Emergent Tool Use from Multi-Agent Interaction&quot; is available here:&#10;https://openai.com/blog/emergent-tool-use/&#10;&#10;❤️ Watch these videos in early access on our Patreon page or join us here on YouTube: &#10;- https://www.patreon.com/TwoMinutePapers&#10;- https://www.youtube.com/channel/UCbfYPyITQ-7l4upoX8nvctg/join&#10;&#10; 🙏 We would like to thank our generous Patreon supporters who make Two Minute Papers possible:&#10;Alex Haro, Andrew Melnychuk, Angelos Evripiotis, Anthony Vdovitchenko, Brian Gilman, Bryan Learn, Christian Ahlin, Claudio Fernandes, Daniel Hasegan, Dennis Abts, Eric Haddad, Eric Martel, Evan Breznyik, Geronimo Moralez, James Watt, Javier Bustamante, John De Witt, Kaiesh Vohra, Kasia Hayden, Kjartan Olason, Levente Szabo, Lorin Atzberger, Lukas Biewald, Marcin Dukaczewski, Marten Rauschenberg, Matthias Jost,, Maurits van Mastrigt, Michael Albrecht, Michael Jensen, Nader Shakerin, Owen Campbell-Moore, Owen Skarpness, Raul Araújo da Silva, Rob Rowe, Robin Graham, Ryan Monsurate, Shawn Azman, Steef, Steve Messina, Sunil Kim, Taras Bobrovytsky, Thomas Krcmar, Torsten Reil.&#10;https://www.patreon.com/TwoMinutePapers&#10;&#10;Splash screen/thumbnail design: Felícia Fehér - http://felicia.hu&#10;&#10;Károly Zsolnai-Fehér's links:&#10;Instagram: https://www.instagram.com/twominutepapers/&#10;Twitter: https://twitter.com/karoly_zsolnai&#10;Web: https://cg.tuwien.ac.at/~zsolnai/&#10;&#10;#OpenAI" id="312" name="Google Shape;312;p51" title="OpenAI Plays Hide and Seek…and Breaks The Game! 🤖">
            <a:hlinkClick r:id="rId3"/>
          </p:cNvPr>
          <p:cNvPicPr preferRelativeResize="0"/>
          <p:nvPr/>
        </p:nvPicPr>
        <p:blipFill>
          <a:blip r:embed="rId4">
            <a:alphaModFix/>
          </a:blip>
          <a:stretch>
            <a:fillRect/>
          </a:stretch>
        </p:blipFill>
        <p:spPr>
          <a:xfrm>
            <a:off x="2286000" y="1139875"/>
            <a:ext cx="4572000" cy="3429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pic>
        <p:nvPicPr>
          <p:cNvPr id="74" name="Google Shape;74;p16"/>
          <p:cNvPicPr preferRelativeResize="0"/>
          <p:nvPr/>
        </p:nvPicPr>
        <p:blipFill rotWithShape="1">
          <a:blip r:embed="rId3">
            <a:alphaModFix/>
          </a:blip>
          <a:srcRect b="24115" l="0" r="0" t="0"/>
          <a:stretch/>
        </p:blipFill>
        <p:spPr>
          <a:xfrm>
            <a:off x="0" y="0"/>
            <a:ext cx="5016575" cy="1131175"/>
          </a:xfrm>
          <a:prstGeom prst="rect">
            <a:avLst/>
          </a:prstGeom>
          <a:noFill/>
          <a:ln>
            <a:noFill/>
          </a:ln>
        </p:spPr>
      </p:pic>
      <p:pic>
        <p:nvPicPr>
          <p:cNvPr id="75" name="Google Shape;75;p16"/>
          <p:cNvPicPr preferRelativeResize="0"/>
          <p:nvPr/>
        </p:nvPicPr>
        <p:blipFill>
          <a:blip r:embed="rId4">
            <a:alphaModFix/>
          </a:blip>
          <a:stretch>
            <a:fillRect/>
          </a:stretch>
        </p:blipFill>
        <p:spPr>
          <a:xfrm>
            <a:off x="1424775" y="1586050"/>
            <a:ext cx="6294450" cy="20981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5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Simulating an Ecosystem</a:t>
            </a:r>
            <a:endParaRPr/>
          </a:p>
        </p:txBody>
      </p:sp>
      <p:sp>
        <p:nvSpPr>
          <p:cNvPr id="318" name="Google Shape;318;p5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In this coding adventure I attempt to simulate a simple ecosystem. Will the foxes and rabbits get along? Probably not...&#10;&#10;If you'd like to support the creation of more programming videos like this, please consider becoming a patron here:&#10;https://www.patreon.com/SebastianLague&#10;&#10;This video was inspired by Primer's series on evolution. I highly recommend taking a look!&#10;https://youtu.be/0ZGbIKd0XrM&#10;As many in the comments have said, if you enjoy this, you may want to check out equilinox, which is an entire game based around creating an ecosystem. It’s awesome. https://youtu.be/lHHpMn2UK6s&#10;&#10;Source code:&#10;The source for this video is a total mess, which I don't really want to share!&#10;I'm working on a second part though, and you can find the work-in-progress code for that here: https://github.com/SebLague/Ecosystem-2/tree/master&#10;&#10;Music from https://filmmusic.io:&#10;&quot;Inspired&quot;, &quot;Deadly Roulette&quot;, and &quot;Le Grande Chase&quot; by Kevin MacLeod (https://incompetech.com)&#10;Licence: CC BY (http://creativecommons.org/licenses/by/4.0/)" id="319" name="Google Shape;319;p52" title="Coding Adventure: Simulating an Ecosystem">
            <a:hlinkClick r:id="rId3"/>
          </p:cNvPr>
          <p:cNvPicPr preferRelativeResize="0"/>
          <p:nvPr/>
        </p:nvPicPr>
        <p:blipFill>
          <a:blip r:embed="rId4">
            <a:alphaModFix/>
          </a:blip>
          <a:stretch>
            <a:fillRect/>
          </a:stretch>
        </p:blipFill>
        <p:spPr>
          <a:xfrm>
            <a:off x="2286000" y="1228675"/>
            <a:ext cx="4572000" cy="3429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5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Slime Mold Pathfinding</a:t>
            </a:r>
            <a:endParaRPr/>
          </a:p>
        </p:txBody>
      </p:sp>
      <p:pic>
        <p:nvPicPr>
          <p:cNvPr descr="Plasmodium of Physarum polycephalum computes a path from outside of a maze into the maze's central chamber. Recording is done one frame per five minutes, playback 25-30 frames per second. See details in http://arxiv.org/abs/1108.4956 &#10; &#10;The video illustrates  &#10;Chapter 3 &quot;Physarum solves mazes&quot; of  &#10;&quot;Physarum machines&quot; book &#10;http://www.worldscibooks.com/compsci/7968.html" id="325" name="Google Shape;325;p53" title="Slime mould solves maze: original video">
            <a:hlinkClick r:id="rId3"/>
          </p:cNvPr>
          <p:cNvPicPr preferRelativeResize="0"/>
          <p:nvPr/>
        </p:nvPicPr>
        <p:blipFill>
          <a:blip r:embed="rId4">
            <a:alphaModFix/>
          </a:blip>
          <a:stretch>
            <a:fillRect/>
          </a:stretch>
        </p:blipFill>
        <p:spPr>
          <a:xfrm>
            <a:off x="2286000" y="1127275"/>
            <a:ext cx="4572000" cy="3429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5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Sorting Algorithms</a:t>
            </a:r>
            <a:endParaRPr/>
          </a:p>
        </p:txBody>
      </p:sp>
      <p:sp>
        <p:nvSpPr>
          <p:cNvPr id="331" name="Google Shape;331;p5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Source code: https://github.com/vbohush/SortingAlgorithmAnimations&#10;&#10;Visualization and comparison of 9 different sorting algorithms:&#10;- selection sort&#10;- shell sort&#10;- insertion sort&#10;- merge sort&#10;- quick sort&#10;- heap sort&#10;- bubble sort&#10;- comb sort&#10;- cocktail sort&#10;&#10;The algorithms are used in 4 types of input data:&#10;- random 0:01&#10;- few unique 1:07&#10;- reversed 2:08&#10;- almost sorted 3:38&#10;&#10;Audio: Drop It - Silent Partner" id="332" name="Google Shape;332;p54" title="Visualization and Comparison of Sorting Algorithms">
            <a:hlinkClick r:id="rId3"/>
          </p:cNvPr>
          <p:cNvPicPr preferRelativeResize="0"/>
          <p:nvPr/>
        </p:nvPicPr>
        <p:blipFill>
          <a:blip r:embed="rId4">
            <a:alphaModFix/>
          </a:blip>
          <a:stretch>
            <a:fillRect/>
          </a:stretch>
        </p:blipFill>
        <p:spPr>
          <a:xfrm>
            <a:off x="2286000" y="1184275"/>
            <a:ext cx="4572000" cy="3429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5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Boids</a:t>
            </a:r>
            <a:endParaRPr/>
          </a:p>
        </p:txBody>
      </p:sp>
      <p:sp>
        <p:nvSpPr>
          <p:cNvPr id="338" name="Google Shape;338;p5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1000 boids realtime, written with Blitzmax.&#10;&#10;Based on Craig Reynolds concept : http://www.red3d.com/cwr/boids/&#10;Using Conrad Parker pseudocode : http://www.kfish.org/boids/pseudocode.html&#10;&#10;Source code in Bmax here : https://www.syntaxbomb.com/index.php?topic=1247.0" id="339" name="Google Shape;339;p55" title="Boids flocking algorithm">
            <a:hlinkClick r:id="rId3"/>
          </p:cNvPr>
          <p:cNvPicPr preferRelativeResize="0"/>
          <p:nvPr/>
        </p:nvPicPr>
        <p:blipFill>
          <a:blip r:embed="rId4">
            <a:alphaModFix/>
          </a:blip>
          <a:stretch>
            <a:fillRect/>
          </a:stretch>
        </p:blipFill>
        <p:spPr>
          <a:xfrm>
            <a:off x="1777475" y="1228675"/>
            <a:ext cx="5122500" cy="38418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5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Programming Usages</a:t>
            </a:r>
            <a:endParaRPr/>
          </a:p>
        </p:txBody>
      </p:sp>
      <p:sp>
        <p:nvSpPr>
          <p:cNvPr id="345" name="Google Shape;345;p5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Video game development</a:t>
            </a:r>
            <a:endParaRPr/>
          </a:p>
          <a:p>
            <a:pPr indent="-342900" lvl="0" marL="457200" rtl="0" algn="l">
              <a:spcBef>
                <a:spcPts val="0"/>
              </a:spcBef>
              <a:spcAft>
                <a:spcPts val="0"/>
              </a:spcAft>
              <a:buSzPts val="1800"/>
              <a:buChar char="●"/>
            </a:pPr>
            <a:r>
              <a:rPr lang="en"/>
              <a:t>Virtual reality</a:t>
            </a:r>
            <a:endParaRPr/>
          </a:p>
          <a:p>
            <a:pPr indent="-342900" lvl="0" marL="457200" rtl="0" algn="l">
              <a:spcBef>
                <a:spcPts val="0"/>
              </a:spcBef>
              <a:spcAft>
                <a:spcPts val="0"/>
              </a:spcAft>
              <a:buSzPts val="1800"/>
              <a:buChar char="●"/>
            </a:pPr>
            <a:r>
              <a:rPr lang="en"/>
              <a:t>Augmented reality</a:t>
            </a:r>
            <a:endParaRPr/>
          </a:p>
          <a:p>
            <a:pPr indent="-342900" lvl="0" marL="457200" rtl="0" algn="l">
              <a:spcBef>
                <a:spcPts val="0"/>
              </a:spcBef>
              <a:spcAft>
                <a:spcPts val="0"/>
              </a:spcAft>
              <a:buSzPts val="1800"/>
              <a:buChar char="●"/>
            </a:pPr>
            <a:r>
              <a:rPr lang="en"/>
              <a:t>Home automation</a:t>
            </a:r>
            <a:endParaRPr/>
          </a:p>
          <a:p>
            <a:pPr indent="-342900" lvl="0" marL="457200" rtl="0" algn="l">
              <a:spcBef>
                <a:spcPts val="0"/>
              </a:spcBef>
              <a:spcAft>
                <a:spcPts val="0"/>
              </a:spcAft>
              <a:buSzPts val="1800"/>
              <a:buChar char="●"/>
            </a:pPr>
            <a:r>
              <a:rPr lang="en"/>
              <a:t>Minecraft redstone</a:t>
            </a:r>
            <a:endParaRPr/>
          </a:p>
          <a:p>
            <a:pPr indent="-342900" lvl="0" marL="457200" rtl="0" algn="l">
              <a:spcBef>
                <a:spcPts val="0"/>
              </a:spcBef>
              <a:spcAft>
                <a:spcPts val="0"/>
              </a:spcAft>
              <a:buSzPts val="1800"/>
              <a:buChar char="●"/>
            </a:pPr>
            <a:r>
              <a:rPr lang="en"/>
              <a:t>Pretty much every industry uses software</a:t>
            </a:r>
            <a:endParaRPr/>
          </a:p>
          <a:p>
            <a:pPr indent="-317500" lvl="1" marL="914400" rtl="0" algn="l">
              <a:spcBef>
                <a:spcPts val="0"/>
              </a:spcBef>
              <a:spcAft>
                <a:spcPts val="0"/>
              </a:spcAft>
              <a:buSzPts val="1400"/>
              <a:buChar char="○"/>
            </a:pPr>
            <a:r>
              <a:rPr lang="en"/>
              <a:t>Computer graphics and animation</a:t>
            </a:r>
            <a:endParaRPr/>
          </a:p>
          <a:p>
            <a:pPr indent="-317500" lvl="1" marL="914400" rtl="0" algn="l">
              <a:spcBef>
                <a:spcPts val="0"/>
              </a:spcBef>
              <a:spcAft>
                <a:spcPts val="0"/>
              </a:spcAft>
              <a:buSzPts val="1400"/>
              <a:buChar char="○"/>
            </a:pPr>
            <a:r>
              <a:rPr lang="en"/>
              <a:t>Avionics</a:t>
            </a:r>
            <a:endParaRPr/>
          </a:p>
          <a:p>
            <a:pPr indent="-317500" lvl="1" marL="914400" rtl="0" algn="l">
              <a:spcBef>
                <a:spcPts val="0"/>
              </a:spcBef>
              <a:spcAft>
                <a:spcPts val="0"/>
              </a:spcAft>
              <a:buSzPts val="1400"/>
              <a:buChar char="○"/>
            </a:pPr>
            <a:r>
              <a:rPr lang="en"/>
              <a:t>Internet connected devices (internet of things)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pic>
        <p:nvPicPr>
          <p:cNvPr id="80" name="Google Shape;80;p17"/>
          <p:cNvPicPr preferRelativeResize="0"/>
          <p:nvPr/>
        </p:nvPicPr>
        <p:blipFill>
          <a:blip r:embed="rId3">
            <a:alphaModFix/>
          </a:blip>
          <a:stretch>
            <a:fillRect/>
          </a:stretch>
        </p:blipFill>
        <p:spPr>
          <a:xfrm>
            <a:off x="152400" y="152400"/>
            <a:ext cx="8602132" cy="4838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pic>
        <p:nvPicPr>
          <p:cNvPr id="85" name="Google Shape;85;p18"/>
          <p:cNvPicPr preferRelativeResize="0"/>
          <p:nvPr/>
        </p:nvPicPr>
        <p:blipFill>
          <a:blip r:embed="rId3">
            <a:alphaModFix/>
          </a:blip>
          <a:stretch>
            <a:fillRect/>
          </a:stretch>
        </p:blipFill>
        <p:spPr>
          <a:xfrm>
            <a:off x="152400" y="152400"/>
            <a:ext cx="2722929" cy="4838697"/>
          </a:xfrm>
          <a:prstGeom prst="rect">
            <a:avLst/>
          </a:prstGeom>
          <a:noFill/>
          <a:ln>
            <a:noFill/>
          </a:ln>
        </p:spPr>
      </p:pic>
      <p:pic>
        <p:nvPicPr>
          <p:cNvPr id="86" name="Google Shape;86;p18"/>
          <p:cNvPicPr preferRelativeResize="0"/>
          <p:nvPr/>
        </p:nvPicPr>
        <p:blipFill>
          <a:blip r:embed="rId4">
            <a:alphaModFix/>
          </a:blip>
          <a:stretch>
            <a:fillRect/>
          </a:stretch>
        </p:blipFill>
        <p:spPr>
          <a:xfrm>
            <a:off x="3027729" y="152400"/>
            <a:ext cx="2722929" cy="4838697"/>
          </a:xfrm>
          <a:prstGeom prst="rect">
            <a:avLst/>
          </a:prstGeom>
          <a:noFill/>
          <a:ln>
            <a:noFill/>
          </a:ln>
        </p:spPr>
      </p:pic>
      <p:pic>
        <p:nvPicPr>
          <p:cNvPr id="87" name="Google Shape;87;p18"/>
          <p:cNvPicPr preferRelativeResize="0"/>
          <p:nvPr/>
        </p:nvPicPr>
        <p:blipFill>
          <a:blip r:embed="rId5">
            <a:alphaModFix/>
          </a:blip>
          <a:stretch>
            <a:fillRect/>
          </a:stretch>
        </p:blipFill>
        <p:spPr>
          <a:xfrm>
            <a:off x="5903058" y="152400"/>
            <a:ext cx="2722929" cy="48386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pic>
        <p:nvPicPr>
          <p:cNvPr id="92" name="Google Shape;92;p19"/>
          <p:cNvPicPr preferRelativeResize="0"/>
          <p:nvPr/>
        </p:nvPicPr>
        <p:blipFill>
          <a:blip r:embed="rId3">
            <a:alphaModFix/>
          </a:blip>
          <a:stretch>
            <a:fillRect/>
          </a:stretch>
        </p:blipFill>
        <p:spPr>
          <a:xfrm>
            <a:off x="152400" y="152400"/>
            <a:ext cx="2722929" cy="4838697"/>
          </a:xfrm>
          <a:prstGeom prst="rect">
            <a:avLst/>
          </a:prstGeom>
          <a:noFill/>
          <a:ln>
            <a:noFill/>
          </a:ln>
        </p:spPr>
      </p:pic>
      <p:pic>
        <p:nvPicPr>
          <p:cNvPr id="93" name="Google Shape;93;p19"/>
          <p:cNvPicPr preferRelativeResize="0"/>
          <p:nvPr/>
        </p:nvPicPr>
        <p:blipFill>
          <a:blip r:embed="rId4">
            <a:alphaModFix/>
          </a:blip>
          <a:stretch>
            <a:fillRect/>
          </a:stretch>
        </p:blipFill>
        <p:spPr>
          <a:xfrm>
            <a:off x="3027729" y="152400"/>
            <a:ext cx="2722929" cy="4838697"/>
          </a:xfrm>
          <a:prstGeom prst="rect">
            <a:avLst/>
          </a:prstGeom>
          <a:noFill/>
          <a:ln>
            <a:noFill/>
          </a:ln>
        </p:spPr>
      </p:pic>
      <p:pic>
        <p:nvPicPr>
          <p:cNvPr id="94" name="Google Shape;94;p19"/>
          <p:cNvPicPr preferRelativeResize="0"/>
          <p:nvPr/>
        </p:nvPicPr>
        <p:blipFill>
          <a:blip r:embed="rId5">
            <a:alphaModFix/>
          </a:blip>
          <a:stretch>
            <a:fillRect/>
          </a:stretch>
        </p:blipFill>
        <p:spPr>
          <a:xfrm>
            <a:off x="5903058" y="152400"/>
            <a:ext cx="2722929" cy="48386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152400" y="152400"/>
            <a:ext cx="8602132"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2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Mobile Team</a:t>
            </a:r>
            <a:endParaRPr/>
          </a:p>
        </p:txBody>
      </p:sp>
      <p:pic>
        <p:nvPicPr>
          <p:cNvPr id="105" name="Google Shape;105;p21"/>
          <p:cNvPicPr preferRelativeResize="0"/>
          <p:nvPr/>
        </p:nvPicPr>
        <p:blipFill rotWithShape="1">
          <a:blip r:embed="rId3">
            <a:alphaModFix/>
          </a:blip>
          <a:srcRect b="12045" l="19329" r="17334" t="17011"/>
          <a:stretch/>
        </p:blipFill>
        <p:spPr>
          <a:xfrm>
            <a:off x="2736000" y="1029375"/>
            <a:ext cx="3672000" cy="30847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